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319" r:id="rId5"/>
    <p:sldId id="328" r:id="rId6"/>
    <p:sldId id="330" r:id="rId7"/>
    <p:sldId id="329" r:id="rId8"/>
    <p:sldId id="331" r:id="rId9"/>
    <p:sldId id="332" r:id="rId10"/>
    <p:sldId id="334" r:id="rId11"/>
    <p:sldId id="333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04" r:id="rId24"/>
  </p:sldIdLst>
  <p:sldSz cx="12192000" cy="6858000"/>
  <p:notesSz cx="7559675" cy="10691813"/>
  <p:custDataLst>
    <p:tags r:id="rId2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DD57-4979-47F3-A3DA-022758CC60D7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29BAE-67D0-4E4D-BCCA-2C8878E61C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729BAE-67D0-4E4D-BCCA-2C8878E61C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95A507-0DA8-45C0-8584-96BA6A11B960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3643CD-9F5B-4C88-BA18-5ADA60DA0EB3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807302-806D-47F5-930A-A3A5C4242F92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3CF7B8-EBDD-4835-B0E8-B3454A2F5CE8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1E0B20-20EA-4C29-8C1B-BA5DB002B401}" type="slidenum">
              <a:rPr/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5B4131-D3D8-4A35-B6B6-B6482B1C88CB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F8E715-DA84-449F-A16C-1A87FA2B8B7B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9DFED4-1F95-44AD-8C6B-7A9159D60552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0C08CA4-BE5F-4243-B47E-0460C01B44EC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00A7F2-C8A3-4868-B8BA-F5183C9DC043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22B297-C6B2-4E45-B7A4-A18F3D82E463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979061-B7CF-4F61-A8DF-861FD9EA372A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&lt;页脚&gt;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等线" panose="02010600030101010101" charset="-122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AC29DD0-CE5E-4E60-9506-48D6486AAA3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等线" panose="02010600030101010101" charset="-122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CN" sz="4400" b="0" strike="noStrike" spc="-1">
                <a:solidFill>
                  <a:srgbClr val="000000"/>
                </a:solidFill>
                <a:latin typeface="Arial" panose="020B0604020202020204"/>
              </a:rPr>
              <a:t>单击以编辑标题文本格式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3200" b="0" strike="noStrike" spc="-1">
                <a:solidFill>
                  <a:srgbClr val="000000"/>
                </a:solidFill>
                <a:latin typeface="Arial" panose="020B0604020202020204"/>
              </a:rPr>
              <a:t>点击以编辑提纲文本格式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 panose="020B0604020202020204"/>
              </a:rPr>
              <a:t>第二提纲级别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400" b="0" strike="noStrike" spc="-1">
                <a:solidFill>
                  <a:srgbClr val="000000"/>
                </a:solidFill>
                <a:latin typeface="Arial" panose="020B0604020202020204"/>
              </a:rPr>
              <a:t>第三提纲级别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第四提纲级别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"/>
          <p:cNvSpPr/>
          <p:nvPr/>
        </p:nvSpPr>
        <p:spPr>
          <a:xfrm>
            <a:off x="3505320" y="3196976"/>
            <a:ext cx="518076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CN" sz="5400" b="1" strike="noStrike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DS </a:t>
            </a:r>
            <a:r>
              <a:rPr lang="zh-CN" altLang="en-US" sz="54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期中串讲</a:t>
            </a:r>
            <a:endParaRPr lang="en-US" sz="5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矩形 2"/>
          <p:cNvSpPr/>
          <p:nvPr/>
        </p:nvSpPr>
        <p:spPr>
          <a:xfrm>
            <a:off x="0" y="0"/>
            <a:ext cx="12191400" cy="2437560"/>
          </a:xfrm>
          <a:prstGeom prst="rect">
            <a:avLst/>
          </a:prstGeom>
          <a:solidFill>
            <a:srgbClr val="035BA2"/>
          </a:solidFill>
          <a:ln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3" name="文本框 3"/>
          <p:cNvSpPr/>
          <p:nvPr/>
        </p:nvSpPr>
        <p:spPr>
          <a:xfrm>
            <a:off x="6241140" y="4765320"/>
            <a:ext cx="5180760" cy="14812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en-US" altLang="zh-CN" sz="2400" b="0" strike="noStrike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21371303</a:t>
            </a:r>
            <a:endParaRPr lang="en-US" sz="2400" b="0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algn="ctr" defTabSz="914400">
              <a:lnSpc>
                <a:spcPct val="130000"/>
              </a:lnSpc>
            </a:pPr>
            <a:r>
              <a:rPr lang="zh-CN" altLang="en-US" sz="2400" b="0" strike="noStrike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软件学院 吴奇宣</a:t>
            </a:r>
            <a:endParaRPr lang="en-US" altLang="zh-CN" sz="2400" b="0" strike="noStrike" spc="-1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4400">
              <a:lnSpc>
                <a:spcPct val="130000"/>
              </a:lnSpc>
            </a:pPr>
            <a:r>
              <a:rPr lang="en-US" sz="2400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2024.05.05</a:t>
            </a:r>
            <a:endParaRPr lang="en-US" sz="2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45" name="组合 55"/>
          <p:cNvGrpSpPr/>
          <p:nvPr/>
        </p:nvGrpSpPr>
        <p:grpSpPr>
          <a:xfrm>
            <a:off x="119520" y="508680"/>
            <a:ext cx="11920320" cy="1868400"/>
            <a:chOff x="119520" y="508680"/>
            <a:chExt cx="11920320" cy="1868400"/>
          </a:xfrm>
        </p:grpSpPr>
        <p:grpSp>
          <p:nvGrpSpPr>
            <p:cNvPr id="46" name="组合 49"/>
            <p:cNvGrpSpPr/>
            <p:nvPr/>
          </p:nvGrpSpPr>
          <p:grpSpPr>
            <a:xfrm>
              <a:off x="2387160" y="508680"/>
              <a:ext cx="7133400" cy="881280"/>
              <a:chOff x="2387160" y="508680"/>
              <a:chExt cx="7133400" cy="881280"/>
            </a:xfrm>
          </p:grpSpPr>
          <p:pic>
            <p:nvPicPr>
              <p:cNvPr id="47" name="图片 39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25793" t="19284" r="63916" b="33155"/>
              <a:stretch>
                <a:fillRect/>
              </a:stretch>
            </p:blipFill>
            <p:spPr>
              <a:xfrm>
                <a:off x="2387160" y="508680"/>
                <a:ext cx="841320" cy="777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" name="图片 41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34824" t="21723" r="55988" b="33765"/>
              <a:stretch>
                <a:fillRect/>
              </a:stretch>
            </p:blipFill>
            <p:spPr>
              <a:xfrm>
                <a:off x="3229200" y="591120"/>
                <a:ext cx="751680" cy="727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9" name="图片 42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43634" t="22409" r="47170" b="33079"/>
              <a:stretch>
                <a:fillRect/>
              </a:stretch>
            </p:blipFill>
            <p:spPr>
              <a:xfrm>
                <a:off x="4194000" y="558360"/>
                <a:ext cx="751680" cy="727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0" name="图片 43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52697" t="19131" r="38879" b="39444"/>
              <a:stretch>
                <a:fillRect/>
              </a:stretch>
            </p:blipFill>
            <p:spPr>
              <a:xfrm>
                <a:off x="5193360" y="54900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1" name="图片 44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60822" t="22332" r="30753" b="36280"/>
              <a:stretch>
                <a:fillRect/>
              </a:stretch>
            </p:blipFill>
            <p:spPr>
              <a:xfrm>
                <a:off x="6078960" y="56808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" name="图片 45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69908" t="23438" r="21668" b="35137"/>
              <a:stretch>
                <a:fillRect/>
              </a:stretch>
            </p:blipFill>
            <p:spPr>
              <a:xfrm>
                <a:off x="7009200" y="64188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3" name="图片 46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78309" t="24962" r="13826" b="34184"/>
              <a:stretch>
                <a:fillRect/>
              </a:stretch>
            </p:blipFill>
            <p:spPr>
              <a:xfrm>
                <a:off x="7974000" y="666720"/>
                <a:ext cx="642960" cy="668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4" name="图片 47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85663" t="14405" r="5905" b="34718"/>
              <a:stretch>
                <a:fillRect/>
              </a:stretch>
            </p:blipFill>
            <p:spPr>
              <a:xfrm>
                <a:off x="8831520" y="558000"/>
                <a:ext cx="689040" cy="83196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55" name="图片 48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2960" y="1396080"/>
              <a:ext cx="8644320" cy="981000"/>
            </a:xfrm>
            <a:prstGeom prst="rect">
              <a:avLst/>
            </a:prstGeom>
            <a:ln w="0"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56" name="直接连接符 51"/>
            <p:cNvCxnSpPr/>
            <p:nvPr/>
          </p:nvCxnSpPr>
          <p:spPr>
            <a:xfrm>
              <a:off x="10003680" y="2327760"/>
              <a:ext cx="2036520" cy="7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57" name="直接连接符 52"/>
            <p:cNvCxnSpPr/>
            <p:nvPr/>
          </p:nvCxnSpPr>
          <p:spPr>
            <a:xfrm>
              <a:off x="119520" y="2327760"/>
              <a:ext cx="2036520" cy="7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一个常见的错误：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4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2" y="1408872"/>
            <a:ext cx="4930567" cy="306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51" y="1408872"/>
            <a:ext cx="5472344" cy="3063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7073" y="4810991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错误！野指针！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23464" y="4732558"/>
            <a:ext cx="26289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正确！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顺序表 </a:t>
            </a:r>
            <a:r>
              <a:rPr lang="en-US" altLang="zh-CN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VS </a:t>
            </a: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链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91949" y="995400"/>
          <a:ext cx="9682137" cy="476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7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顺序存储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链式存储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检索线性表中第 </a:t>
                      </a:r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个元素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查找某元素在线性表中的位置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在指定位置存入元素值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在指定位置插入元素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删除指定位置的元素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O(n) </a:t>
                      </a:r>
                      <a:r>
                        <a:rPr lang="zh-CN" altLang="en-US" dirty="0"/>
                        <a:t>（可以使用标记数组的方式删除，效率大大提升）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查找某元素的前驱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单链表：</a:t>
                      </a:r>
                      <a:r>
                        <a:rPr lang="en-US" altLang="zh-CN" dirty="0"/>
                        <a:t>O(n)</a:t>
                      </a:r>
                    </a:p>
                    <a:p>
                      <a:pPr algn="ctr"/>
                      <a:r>
                        <a:rPr lang="zh-CN" altLang="en-US" dirty="0"/>
                        <a:t>双链表：</a:t>
                      </a:r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6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查找某元素的后继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O(1)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顺序表 </a:t>
            </a:r>
            <a:r>
              <a:rPr lang="en-US" altLang="zh-CN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VS </a:t>
            </a: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链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4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0223" y="1080655"/>
            <a:ext cx="10535086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顺序表必须事先定义元素个数，不能适应数据动态增减的情况；链表可以动态地进行内存分配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顺序表要使用连续的一片内存，链式表可以使用离散的内存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用数组不用程序员自己进行内存管理，内存由系统进行回收；用链表（</a:t>
            </a:r>
            <a:r>
              <a:rPr lang="en-US" altLang="zh-CN" dirty="0"/>
              <a:t>malloc</a:t>
            </a:r>
            <a:r>
              <a:rPr lang="zh-CN" altLang="en-US" dirty="0"/>
              <a:t>）必须由程序员显式地使用 </a:t>
            </a:r>
            <a:r>
              <a:rPr lang="en-US" altLang="zh-CN" dirty="0"/>
              <a:t>free </a:t>
            </a:r>
            <a:r>
              <a:rPr lang="zh-CN" altLang="en-US" dirty="0"/>
              <a:t>来释放内存（考试的时候不用管）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取决于操作：访问第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个元素，用顺序表；经常插入、删除，用链表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9" y="3649712"/>
            <a:ext cx="6210838" cy="130313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149579" y="536425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真题讲解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15" name="矩形 14"/>
          <p:cNvSpPr/>
          <p:nvPr/>
        </p:nvSpPr>
        <p:spPr>
          <a:xfrm>
            <a:off x="0" y="2840146"/>
            <a:ext cx="1953895" cy="1761336"/>
          </a:xfrm>
          <a:prstGeom prst="rect">
            <a:avLst/>
          </a:prstGeom>
          <a:solidFill>
            <a:srgbClr val="E4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-30138" y="3773918"/>
            <a:ext cx="1953987" cy="804277"/>
          </a:xfrm>
          <a:prstGeom prst="roundRect">
            <a:avLst>
              <a:gd name="adj" fmla="val 0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0" y="3090508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线性表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-30138" y="3935313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真题讲解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0" y="4601483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-2" y="3709170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24" y="1515313"/>
            <a:ext cx="7064352" cy="64775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19" y="2529608"/>
            <a:ext cx="6256562" cy="1646063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878282" y="4578195"/>
            <a:ext cx="635923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* </a:t>
            </a:r>
            <a:r>
              <a:rPr lang="zh-CN" altLang="en-US" dirty="0"/>
              <a:t>：乘号；指针类型的声明；解指针运算符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&amp; </a:t>
            </a:r>
            <a:r>
              <a:rPr lang="zh-CN" altLang="en-US" dirty="0"/>
              <a:t>：位运算；取指针运算符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取指针与解指针互为逆运算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5" y="392760"/>
            <a:ext cx="3162574" cy="2773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55128" y="2107260"/>
            <a:ext cx="549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结构类型；结构变量；结构成员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5" y="3428999"/>
            <a:ext cx="5486875" cy="29644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37218" y="3512127"/>
            <a:ext cx="427814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结构变量的指针 </a:t>
            </a:r>
            <a:r>
              <a:rPr lang="en-US" altLang="zh-CN" dirty="0"/>
              <a:t>-&gt; </a:t>
            </a:r>
            <a:r>
              <a:rPr lang="zh-CN" altLang="en-US" dirty="0"/>
              <a:t>结构成员 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(*</a:t>
            </a:r>
            <a:r>
              <a:rPr lang="zh-CN" altLang="en-US" dirty="0"/>
              <a:t>结构变量的指针</a:t>
            </a:r>
            <a:r>
              <a:rPr lang="en-US" altLang="zh-CN" dirty="0"/>
              <a:t>).</a:t>
            </a:r>
            <a:r>
              <a:rPr lang="zh-CN" altLang="en-US" dirty="0"/>
              <a:t>结构成员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结构变量</a:t>
            </a:r>
            <a:r>
              <a:rPr lang="en-US" altLang="zh-CN" dirty="0"/>
              <a:t>.</a:t>
            </a:r>
            <a:r>
              <a:rPr lang="zh-CN" altLang="en-US" dirty="0"/>
              <a:t>结构成员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*</a:t>
            </a:r>
            <a:r>
              <a:rPr lang="zh-CN" altLang="en-US" dirty="0"/>
              <a:t>、</a:t>
            </a:r>
            <a:r>
              <a:rPr lang="en-US" altLang="zh-CN" dirty="0"/>
              <a:t>&amp; </a:t>
            </a:r>
            <a:r>
              <a:rPr lang="zh-CN" altLang="en-US" dirty="0"/>
              <a:t>优先级低于 </a:t>
            </a:r>
            <a:r>
              <a:rPr lang="en-US" altLang="zh-CN" dirty="0"/>
              <a:t>-&gt;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91" y="392760"/>
            <a:ext cx="2649434" cy="13823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909" y="207818"/>
            <a:ext cx="628650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指针数组与数组指针：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法一：用 </a:t>
            </a:r>
            <a:r>
              <a:rPr lang="en-US" altLang="zh-CN" dirty="0"/>
              <a:t>() </a:t>
            </a:r>
            <a:r>
              <a:rPr lang="zh-CN" altLang="en-US" dirty="0"/>
              <a:t>来定性：</a:t>
            </a:r>
            <a:r>
              <a:rPr lang="en-US" altLang="zh-CN" dirty="0"/>
              <a:t>(*p) </a:t>
            </a:r>
            <a:r>
              <a:rPr lang="zh-CN" altLang="en-US" dirty="0"/>
              <a:t>是指针；</a:t>
            </a:r>
            <a:r>
              <a:rPr lang="en-US" altLang="zh-CN" dirty="0"/>
              <a:t>(p[]) </a:t>
            </a:r>
            <a:r>
              <a:rPr lang="zh-CN" altLang="en-US" dirty="0"/>
              <a:t>是数组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法二：数组指针是</a:t>
            </a:r>
            <a:r>
              <a:rPr lang="zh-CN" altLang="en-US" b="1" dirty="0"/>
              <a:t>指针</a:t>
            </a:r>
            <a:r>
              <a:rPr lang="zh-CN" altLang="en-US" dirty="0"/>
              <a:t>，同一环境下指针都一样大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27" y="2011557"/>
            <a:ext cx="7270110" cy="283488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93818" y="5353545"/>
            <a:ext cx="420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谁是数组</a:t>
            </a:r>
            <a:r>
              <a:rPr lang="zh-CN" altLang="en-US" b="1" dirty="0"/>
              <a:t>指针</a:t>
            </a:r>
            <a:r>
              <a:rPr lang="zh-CN" altLang="en-US" dirty="0"/>
              <a:t>一目了然！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00" y="392760"/>
            <a:ext cx="6203218" cy="13717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96405" y="2235116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496405" y="2710246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96405" y="3134290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496405" y="3508297"/>
            <a:ext cx="2940424" cy="887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496405" y="3983427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802880" y="2294312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Language[0]</a:t>
            </a:r>
            <a:r>
              <a:rPr lang="zh-CN" altLang="en-US" dirty="0"/>
              <a:t>：地址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802880" y="2684940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Language[1]</a:t>
            </a:r>
            <a:r>
              <a:rPr lang="zh-CN" altLang="en-US" dirty="0"/>
              <a:t>：地址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802880" y="3088308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Language[2]</a:t>
            </a:r>
            <a:r>
              <a:rPr lang="zh-CN" altLang="en-US" dirty="0"/>
              <a:t>：地址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802880" y="3573089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Language[3]</a:t>
            </a:r>
            <a:r>
              <a:rPr lang="zh-CN" altLang="en-US" dirty="0"/>
              <a:t>：地址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802880" y="4047317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Language[4]</a:t>
            </a:r>
            <a:r>
              <a:rPr lang="zh-CN" altLang="en-US" dirty="0"/>
              <a:t>：地址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440602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265355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090108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914861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739614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9564367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0389120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1213873" y="22351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4436829" y="2235116"/>
            <a:ext cx="1003773" cy="2067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4436829" y="3571437"/>
            <a:ext cx="1003773" cy="2067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440602" y="357143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265355" y="357143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090108" y="357143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7914861" y="357143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739614" y="357143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633845" y="1821179"/>
            <a:ext cx="22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指针数组存字符串：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33845" y="4584693"/>
            <a:ext cx="261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字符数组存字符串：</a:t>
            </a:r>
          </a:p>
        </p:txBody>
      </p:sp>
      <p:sp>
        <p:nvSpPr>
          <p:cNvPr id="55" name="矩形 54"/>
          <p:cNvSpPr/>
          <p:nvPr/>
        </p:nvSpPr>
        <p:spPr>
          <a:xfrm>
            <a:off x="1537605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362358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187111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4011864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4836617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5661370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6486123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7310876" y="505705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537605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2362358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3187111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011864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4836617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661370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‘</a:t>
            </a:r>
            <a:r>
              <a:rPr lang="en-US" altLang="zh-CN" dirty="0"/>
              <a:t>\0</a:t>
            </a:r>
            <a:r>
              <a:rPr lang="zh-CN" altLang="en-US" dirty="0"/>
              <a:t>’</a:t>
            </a:r>
          </a:p>
        </p:txBody>
      </p:sp>
      <p:sp>
        <p:nvSpPr>
          <p:cNvPr id="74" name="矩形 73"/>
          <p:cNvSpPr/>
          <p:nvPr/>
        </p:nvSpPr>
        <p:spPr>
          <a:xfrm>
            <a:off x="6486123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7310876" y="55541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537605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2362358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3187111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4011864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4836617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5661370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6486123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7310876" y="606474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3" y="694080"/>
            <a:ext cx="6698560" cy="54640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48945" y="392760"/>
            <a:ext cx="456905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提取标识符：以字母或下划线开头，由数字、字母、下划线组成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避免重复：每提取出一个标识符，遍历一遍记录的标识符数组，看看之前是不是存过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字符串排序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5" y="1076439"/>
            <a:ext cx="4831660" cy="24002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31" y="4592738"/>
            <a:ext cx="4488569" cy="237764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40327" y="238991"/>
            <a:ext cx="351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字符串排序：两种方式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24355" y="1527464"/>
            <a:ext cx="34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字符数组的方式</a:t>
            </a:r>
          </a:p>
        </p:txBody>
      </p:sp>
      <p:sp>
        <p:nvSpPr>
          <p:cNvPr id="6" name="矩形 5"/>
          <p:cNvSpPr/>
          <p:nvPr/>
        </p:nvSpPr>
        <p:spPr>
          <a:xfrm>
            <a:off x="93268" y="4026239"/>
            <a:ext cx="690125" cy="318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3393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473518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63643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53768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543893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34018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924143" y="4026238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3268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83393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473518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163643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853768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543893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‘</a:t>
            </a:r>
            <a:r>
              <a:rPr lang="en-US" altLang="zh-CN" dirty="0"/>
              <a:t>\0</a:t>
            </a:r>
            <a:r>
              <a:rPr lang="zh-CN" altLang="en-US" dirty="0"/>
              <a:t>’</a:t>
            </a:r>
          </a:p>
        </p:txBody>
      </p:sp>
      <p:sp>
        <p:nvSpPr>
          <p:cNvPr id="24" name="矩形 23"/>
          <p:cNvSpPr/>
          <p:nvPr/>
        </p:nvSpPr>
        <p:spPr>
          <a:xfrm>
            <a:off x="4234018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924143" y="4342332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3268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83393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473518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163643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3768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43893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234018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924143" y="466972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93268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83393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473518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163643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853768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543893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234018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924143" y="4985823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93268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783393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473518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2163643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853768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3543893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234018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924143" y="5323959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5" y="591949"/>
            <a:ext cx="6561389" cy="3238781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577734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7267859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7957984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8648109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9338234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10028359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‘</a:t>
            </a:r>
            <a:r>
              <a:rPr lang="en-US" altLang="zh-CN" dirty="0"/>
              <a:t>\0</a:t>
            </a:r>
            <a:r>
              <a:rPr lang="zh-CN" altLang="en-US" dirty="0"/>
              <a:t>’</a:t>
            </a:r>
          </a:p>
        </p:txBody>
      </p:sp>
      <p:sp>
        <p:nvSpPr>
          <p:cNvPr id="77" name="矩形 76"/>
          <p:cNvSpPr/>
          <p:nvPr/>
        </p:nvSpPr>
        <p:spPr>
          <a:xfrm>
            <a:off x="10718484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408609" y="4014934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6577734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7267859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7957984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8648109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9338234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10028359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10718484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11408609" y="4351490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6577734" y="4698786"/>
            <a:ext cx="690125" cy="318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7267859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7957984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8648109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9338234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0028359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10718484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11408609" y="4698785"/>
            <a:ext cx="690125" cy="3273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6577734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7267859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7957984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8648109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9338234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0028359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02" name="矩形 101"/>
          <p:cNvSpPr/>
          <p:nvPr/>
        </p:nvSpPr>
        <p:spPr>
          <a:xfrm>
            <a:off x="10718484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11408609" y="5035341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6577734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7267859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7957984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07" name="矩形 106"/>
          <p:cNvSpPr/>
          <p:nvPr/>
        </p:nvSpPr>
        <p:spPr>
          <a:xfrm>
            <a:off x="8648109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08" name="矩形 107"/>
          <p:cNvSpPr/>
          <p:nvPr/>
        </p:nvSpPr>
        <p:spPr>
          <a:xfrm>
            <a:off x="9338234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0028359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10718484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sp>
        <p:nvSpPr>
          <p:cNvPr id="111" name="矩形 110"/>
          <p:cNvSpPr/>
          <p:nvPr/>
        </p:nvSpPr>
        <p:spPr>
          <a:xfrm>
            <a:off x="11408609" y="5373478"/>
            <a:ext cx="690125" cy="3381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‘\0’</a:t>
            </a:r>
            <a:endParaRPr lang="zh-CN" altLang="en-US" dirty="0"/>
          </a:p>
        </p:txBody>
      </p:sp>
      <p:cxnSp>
        <p:nvCxnSpPr>
          <p:cNvPr id="113" name="直接箭头连接符 112"/>
          <p:cNvCxnSpPr>
            <a:stCxn id="33" idx="3"/>
            <a:endCxn id="88" idx="1"/>
          </p:cNvCxnSpPr>
          <p:nvPr/>
        </p:nvCxnSpPr>
        <p:spPr>
          <a:xfrm>
            <a:off x="5614268" y="4838798"/>
            <a:ext cx="963466" cy="19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/>
        </p:nvSpPr>
        <p:spPr>
          <a:xfrm>
            <a:off x="7398327" y="2088573"/>
            <a:ext cx="43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五个地址处存的字符串内容发生交换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824355" y="1527464"/>
            <a:ext cx="34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指针数组的方式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0" y="392760"/>
            <a:ext cx="6325148" cy="32159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9596" y="3970397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049596" y="4445527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49596" y="4869571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49596" y="5243578"/>
            <a:ext cx="2940424" cy="887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1049596" y="5718708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356071" y="4029593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Language[0]</a:t>
            </a:r>
            <a:r>
              <a:rPr lang="zh-CN" altLang="en-US" dirty="0"/>
              <a:t>：地址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1356071" y="4420221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Language[1]</a:t>
            </a:r>
            <a:r>
              <a:rPr lang="zh-CN" altLang="en-US" dirty="0"/>
              <a:t>：地址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356071" y="4823589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Language[2]</a:t>
            </a:r>
            <a:r>
              <a:rPr lang="zh-CN" altLang="en-US" dirty="0"/>
              <a:t>：地址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356071" y="5308370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Language[3]</a:t>
            </a:r>
            <a:r>
              <a:rPr lang="zh-CN" altLang="en-US" dirty="0"/>
              <a:t>：地址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356071" y="5782598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Language[4]</a:t>
            </a:r>
            <a:r>
              <a:rPr lang="zh-CN" altLang="en-US" dirty="0"/>
              <a:t>：地址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116693" y="3970397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>
            <a:off x="6116693" y="4445527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116693" y="4869571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6116693" y="5243578"/>
            <a:ext cx="2940424" cy="887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6116693" y="5718708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423168" y="4029593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Language[0]</a:t>
            </a:r>
            <a:r>
              <a:rPr lang="zh-CN" altLang="en-US" dirty="0"/>
              <a:t>：地址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423168" y="4420221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Language[1]</a:t>
            </a:r>
            <a:r>
              <a:rPr lang="zh-CN" altLang="en-US" dirty="0"/>
              <a:t>：地址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6423168" y="4823589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Language[2]</a:t>
            </a:r>
            <a:r>
              <a:rPr lang="zh-CN" altLang="en-US" dirty="0"/>
              <a:t>：地址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6423168" y="5308370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Language[3]</a:t>
            </a:r>
            <a:r>
              <a:rPr lang="zh-CN" altLang="en-US" dirty="0"/>
              <a:t>：地址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6423168" y="5782598"/>
            <a:ext cx="232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Language[4]</a:t>
            </a:r>
            <a:r>
              <a:rPr lang="zh-CN" altLang="en-US" dirty="0"/>
              <a:t>：地址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398327" y="2088573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实际上，五个地址处存储的内容没有任何变化</a:t>
            </a: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3990020" y="5192921"/>
            <a:ext cx="21266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2"/>
          <p:cNvCxnSpPr/>
          <p:nvPr/>
        </p:nvCxnSpPr>
        <p:spPr>
          <a:xfrm>
            <a:off x="0" y="3429000"/>
            <a:ext cx="4410360" cy="720"/>
          </a:xfrm>
          <a:prstGeom prst="straightConnector1">
            <a:avLst/>
          </a:prstGeom>
          <a:ln w="38100">
            <a:solidFill>
              <a:srgbClr val="4472C4"/>
            </a:solidFill>
            <a:round/>
          </a:ln>
        </p:spPr>
      </p:cxnSp>
      <p:sp>
        <p:nvSpPr>
          <p:cNvPr id="59" name="文本框 5"/>
          <p:cNvSpPr/>
          <p:nvPr/>
        </p:nvSpPr>
        <p:spPr>
          <a:xfrm>
            <a:off x="3245400" y="2721240"/>
            <a:ext cx="1360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sz="4000" b="0" strike="noStrike" spc="-1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文本框 6"/>
          <p:cNvSpPr/>
          <p:nvPr/>
        </p:nvSpPr>
        <p:spPr>
          <a:xfrm>
            <a:off x="2290320" y="3485520"/>
            <a:ext cx="23158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800" b="0" strike="noStrike" spc="-1">
                <a:solidFill>
                  <a:schemeClr val="dk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!!框"/>
          <p:cNvSpPr/>
          <p:nvPr/>
        </p:nvSpPr>
        <p:spPr>
          <a:xfrm rot="8221200">
            <a:off x="4855680" y="3143520"/>
            <a:ext cx="569880" cy="569880"/>
          </a:xfrm>
          <a:prstGeom prst="roundRect">
            <a:avLst>
              <a:gd name="adj" fmla="val 18043"/>
            </a:avLst>
          </a:prstGeom>
          <a:solidFill>
            <a:srgbClr val="035BA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pic>
        <p:nvPicPr>
          <p:cNvPr id="64" name="Picture 2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67" name="文本框 8"/>
          <p:cNvSpPr/>
          <p:nvPr/>
        </p:nvSpPr>
        <p:spPr>
          <a:xfrm>
            <a:off x="6790440" y="2503978"/>
            <a:ext cx="33559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altLang="en-US" sz="2800" b="0" strike="noStrike" spc="-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线性表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矩形: 圆角 26"/>
          <p:cNvSpPr/>
          <p:nvPr/>
        </p:nvSpPr>
        <p:spPr>
          <a:xfrm>
            <a:off x="6096000" y="2560858"/>
            <a:ext cx="408240" cy="4082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760" dist="88077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" name="文本框 8"/>
          <p:cNvSpPr/>
          <p:nvPr/>
        </p:nvSpPr>
        <p:spPr>
          <a:xfrm>
            <a:off x="6790440" y="3831176"/>
            <a:ext cx="33559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altLang="en-US" sz="2800" b="0" strike="noStrike" spc="-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真题讲解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矩形: 圆角 26"/>
          <p:cNvSpPr/>
          <p:nvPr/>
        </p:nvSpPr>
        <p:spPr>
          <a:xfrm>
            <a:off x="6096000" y="3888056"/>
            <a:ext cx="408240" cy="4082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760" dist="88077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5018" y="364829"/>
            <a:ext cx="314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完整代码：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3" y="1207907"/>
            <a:ext cx="5399110" cy="33225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9" y="1207907"/>
            <a:ext cx="5586178" cy="43954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2" y="392760"/>
            <a:ext cx="5570703" cy="35055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973" y="4322618"/>
            <a:ext cx="719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字符串：以</a:t>
            </a:r>
            <a:r>
              <a:rPr lang="zh-CN" altLang="en-US" b="1" dirty="0"/>
              <a:t>空字符</a:t>
            </a:r>
            <a:r>
              <a:rPr lang="zh-CN" altLang="en-US" dirty="0"/>
              <a:t>结尾！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4000" y="353429"/>
            <a:ext cx="371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练习题（洛谷）：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4009" y="995400"/>
            <a:ext cx="9092046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P5740 </a:t>
            </a:r>
            <a:r>
              <a:rPr lang="zh-CN" altLang="en-US" dirty="0"/>
              <a:t>最厉害的学生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P5742 </a:t>
            </a:r>
            <a:r>
              <a:rPr lang="zh-CN" altLang="en-US" dirty="0"/>
              <a:t>评等级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P1093 </a:t>
            </a:r>
            <a:r>
              <a:rPr lang="zh-CN" altLang="en-US" dirty="0"/>
              <a:t>奖学金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P1104 </a:t>
            </a:r>
            <a:r>
              <a:rPr lang="zh-CN" altLang="en-US" dirty="0"/>
              <a:t>生日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P1996 </a:t>
            </a:r>
            <a:r>
              <a:rPr lang="zh-CN" altLang="en-US" dirty="0"/>
              <a:t>约瑟夫问题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P1563 </a:t>
            </a:r>
            <a:r>
              <a:rPr lang="zh-CN" altLang="en-US" dirty="0"/>
              <a:t>玩具谜题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P3613 </a:t>
            </a:r>
            <a:r>
              <a:rPr lang="zh-CN" altLang="en-US" dirty="0"/>
              <a:t>寄包柜（</a:t>
            </a:r>
            <a:r>
              <a:rPr lang="en-US" altLang="zh-CN" dirty="0"/>
              <a:t>100 </a:t>
            </a:r>
            <a:r>
              <a:rPr lang="zh-CN" altLang="en-US" dirty="0"/>
              <a:t>分即可）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P1160 </a:t>
            </a:r>
            <a:r>
              <a:rPr lang="zh-CN" altLang="en-US" dirty="0"/>
              <a:t>队列安排 （</a:t>
            </a:r>
            <a:r>
              <a:rPr lang="en-US" altLang="zh-CN" dirty="0"/>
              <a:t>40 </a:t>
            </a:r>
            <a:r>
              <a:rPr lang="zh-CN" altLang="en-US" dirty="0"/>
              <a:t>分即可）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80241" y="353429"/>
            <a:ext cx="371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练习题（力扣）：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57850" y="1198340"/>
            <a:ext cx="9092046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203 </a:t>
            </a:r>
            <a:r>
              <a:rPr lang="zh-CN" altLang="en-US" dirty="0"/>
              <a:t>移除链表元素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707 </a:t>
            </a:r>
            <a:r>
              <a:rPr lang="zh-CN" altLang="en-US" dirty="0"/>
              <a:t>设计链表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206 </a:t>
            </a:r>
            <a:r>
              <a:rPr lang="zh-CN" altLang="en-US" dirty="0"/>
              <a:t>反转链表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24 </a:t>
            </a:r>
            <a:r>
              <a:rPr lang="zh-CN" altLang="en-US" dirty="0"/>
              <a:t>两两交换链表中的节点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19 </a:t>
            </a:r>
            <a:r>
              <a:rPr lang="zh-CN" altLang="en-US" dirty="0"/>
              <a:t>删除链表的倒数第 </a:t>
            </a:r>
            <a:r>
              <a:rPr lang="en-US" altLang="zh-CN" dirty="0"/>
              <a:t>N </a:t>
            </a:r>
            <a:r>
              <a:rPr lang="zh-CN" altLang="en-US" dirty="0"/>
              <a:t>个节点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160 </a:t>
            </a:r>
            <a:r>
              <a:rPr lang="zh-CN" altLang="en-US" dirty="0"/>
              <a:t>链表相交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142 </a:t>
            </a:r>
            <a:r>
              <a:rPr lang="zh-CN" altLang="en-US" dirty="0"/>
              <a:t>环形链表</a:t>
            </a:r>
            <a:r>
              <a:rPr lang="en-US" altLang="zh-CN" dirty="0"/>
              <a:t>II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57850" y="829008"/>
            <a:ext cx="413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输入输出方式与正常不同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组合 14"/>
          <p:cNvGrpSpPr/>
          <p:nvPr/>
        </p:nvGrpSpPr>
        <p:grpSpPr>
          <a:xfrm>
            <a:off x="4029112" y="3018420"/>
            <a:ext cx="2310120" cy="820440"/>
            <a:chOff x="3095280" y="2208960"/>
            <a:chExt cx="2310120" cy="820440"/>
          </a:xfrm>
        </p:grpSpPr>
        <p:sp>
          <p:nvSpPr>
            <p:cNvPr id="427" name="任意多边形: 形状 9"/>
            <p:cNvSpPr/>
            <p:nvPr/>
          </p:nvSpPr>
          <p:spPr>
            <a:xfrm rot="5400000">
              <a:off x="464076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28" name="任意多边形: 形状 11"/>
            <p:cNvSpPr/>
            <p:nvPr/>
          </p:nvSpPr>
          <p:spPr>
            <a:xfrm rot="5400000">
              <a:off x="410688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29" name="任意多边形: 形状 12"/>
            <p:cNvSpPr/>
            <p:nvPr/>
          </p:nvSpPr>
          <p:spPr>
            <a:xfrm rot="5400000">
              <a:off x="357336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30" name="任意多边形: 形状 13"/>
            <p:cNvSpPr/>
            <p:nvPr/>
          </p:nvSpPr>
          <p:spPr>
            <a:xfrm rot="5400000">
              <a:off x="303948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431" name="矩形 3"/>
          <p:cNvSpPr/>
          <p:nvPr/>
        </p:nvSpPr>
        <p:spPr>
          <a:xfrm>
            <a:off x="6660000" y="2619360"/>
            <a:ext cx="5531400" cy="1618560"/>
          </a:xfrm>
          <a:prstGeom prst="rect">
            <a:avLst/>
          </a:prstGeom>
          <a:solidFill>
            <a:srgbClr val="035BA2"/>
          </a:solidFill>
          <a:ln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32" name="文本框 5"/>
          <p:cNvSpPr/>
          <p:nvPr/>
        </p:nvSpPr>
        <p:spPr>
          <a:xfrm>
            <a:off x="1806112" y="2915906"/>
            <a:ext cx="4533120" cy="956309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48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 谢 </a:t>
            </a:r>
            <a:r>
              <a:rPr lang="zh-CN" sz="48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en-US" sz="4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33" name="Picture 2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7133400" y="2836080"/>
            <a:ext cx="1185120" cy="1185120"/>
          </a:xfrm>
          <a:prstGeom prst="rect">
            <a:avLst/>
          </a:prstGeom>
          <a:ln w="0">
            <a:noFill/>
          </a:ln>
        </p:spPr>
      </p:pic>
      <p:sp>
        <p:nvSpPr>
          <p:cNvPr id="434" name="文本框 15"/>
          <p:cNvSpPr/>
          <p:nvPr/>
        </p:nvSpPr>
        <p:spPr>
          <a:xfrm>
            <a:off x="8460000" y="2880000"/>
            <a:ext cx="3599640" cy="895651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en-US" sz="4400" b="0" strike="noStrike" spc="-1" dirty="0">
                <a:solidFill>
                  <a:schemeClr val="lt1"/>
                </a:solidFill>
                <a:latin typeface="Quartz"/>
                <a:ea typeface="思源宋体 Light"/>
              </a:rPr>
              <a:t>2024.05.05</a:t>
            </a:r>
            <a:endParaRPr lang="en-US" sz="4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5104 1.48148E-6 " rAng="0" ptsTypes="AA">
                                      <p:cBhvr>
                                        <p:cTn id="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149579" y="536425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线性表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15" name="矩形 14"/>
          <p:cNvSpPr/>
          <p:nvPr/>
        </p:nvSpPr>
        <p:spPr>
          <a:xfrm>
            <a:off x="0" y="2840146"/>
            <a:ext cx="1953895" cy="1761336"/>
          </a:xfrm>
          <a:prstGeom prst="rect">
            <a:avLst/>
          </a:prstGeom>
          <a:solidFill>
            <a:srgbClr val="E4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0" y="2893459"/>
            <a:ext cx="1953987" cy="804277"/>
          </a:xfrm>
          <a:prstGeom prst="roundRect">
            <a:avLst>
              <a:gd name="adj" fmla="val 0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0" y="4002175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真题讲解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3127715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线性表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0" y="4601483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-2" y="3709170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66682" y="1536558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顺序存储：</a:t>
            </a:r>
          </a:p>
        </p:txBody>
      </p:sp>
      <p:sp>
        <p:nvSpPr>
          <p:cNvPr id="3" name="矩形 2"/>
          <p:cNvSpPr/>
          <p:nvPr/>
        </p:nvSpPr>
        <p:spPr>
          <a:xfrm>
            <a:off x="2867830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92583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17336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42089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66842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595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6348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41101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65854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290607" y="218738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66682" y="3127715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链式存储：</a:t>
            </a:r>
          </a:p>
        </p:txBody>
      </p:sp>
      <p:sp>
        <p:nvSpPr>
          <p:cNvPr id="14" name="矩形 13"/>
          <p:cNvSpPr/>
          <p:nvPr/>
        </p:nvSpPr>
        <p:spPr>
          <a:xfrm>
            <a:off x="4375653" y="4119463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634103" y="5185516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546990" y="573640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530352" y="435047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166842" y="3684301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992799" y="5492904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28710" y="5550608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530044" y="3639340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0397533" y="4517207"/>
            <a:ext cx="824753" cy="502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92583" y="3311865"/>
            <a:ext cx="8025417" cy="3313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>
            <a:stCxn id="14" idx="2"/>
            <a:endCxn id="19" idx="0"/>
          </p:cNvCxnSpPr>
          <p:nvPr/>
        </p:nvCxnSpPr>
        <p:spPr>
          <a:xfrm>
            <a:off x="4788030" y="4621487"/>
            <a:ext cx="258450" cy="56402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9" idx="3"/>
            <a:endCxn id="24" idx="1"/>
          </p:cNvCxnSpPr>
          <p:nvPr/>
        </p:nvCxnSpPr>
        <p:spPr>
          <a:xfrm>
            <a:off x="5458856" y="5436528"/>
            <a:ext cx="533943" cy="30738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4" idx="3"/>
          </p:cNvCxnSpPr>
          <p:nvPr/>
        </p:nvCxnSpPr>
        <p:spPr>
          <a:xfrm>
            <a:off x="6817552" y="5743916"/>
            <a:ext cx="745836" cy="20492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0" idx="3"/>
            <a:endCxn id="26" idx="1"/>
          </p:cNvCxnSpPr>
          <p:nvPr/>
        </p:nvCxnSpPr>
        <p:spPr>
          <a:xfrm flipV="1">
            <a:off x="8371743" y="5801620"/>
            <a:ext cx="456967" cy="18579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6" idx="3"/>
            <a:endCxn id="27" idx="2"/>
          </p:cNvCxnSpPr>
          <p:nvPr/>
        </p:nvCxnSpPr>
        <p:spPr>
          <a:xfrm flipH="1" flipV="1">
            <a:off x="8942421" y="4141364"/>
            <a:ext cx="711042" cy="166025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7" idx="3"/>
            <a:endCxn id="28" idx="1"/>
          </p:cNvCxnSpPr>
          <p:nvPr/>
        </p:nvCxnSpPr>
        <p:spPr>
          <a:xfrm>
            <a:off x="9354797" y="3890352"/>
            <a:ext cx="1042736" cy="87786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21" idx="3"/>
          </p:cNvCxnSpPr>
          <p:nvPr/>
        </p:nvCxnSpPr>
        <p:spPr>
          <a:xfrm flipH="1" flipV="1">
            <a:off x="8355105" y="4601482"/>
            <a:ext cx="2028882" cy="1451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21" idx="1"/>
            <a:endCxn id="23" idx="3"/>
          </p:cNvCxnSpPr>
          <p:nvPr/>
        </p:nvCxnSpPr>
        <p:spPr>
          <a:xfrm flipH="1" flipV="1">
            <a:off x="6991595" y="3935313"/>
            <a:ext cx="538757" cy="66616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顺序存储内存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矩形 1"/>
          <p:cNvSpPr/>
          <p:nvPr/>
        </p:nvSpPr>
        <p:spPr>
          <a:xfrm>
            <a:off x="649940" y="2138081"/>
            <a:ext cx="2940424" cy="258183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9953" y="1434353"/>
            <a:ext cx="244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struct Student </a:t>
            </a:r>
            <a:r>
              <a:rPr lang="zh-CN" altLang="en-US" b="1" dirty="0"/>
              <a:t>类型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49940" y="2900082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49940" y="3850341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23682" y="2373868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Name : char [15]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62951" y="3231340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 :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00198" y="4110314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Age : int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302451" y="1164852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8302451" y="1639982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02451" y="2064026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100307" y="1215939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a[0].name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100307" y="1666725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a[0].id</a:t>
            </a:r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100307" y="2073183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a[0].age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302451" y="2438033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8302451" y="2913163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302451" y="3337207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100307" y="2489120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a[1].name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100307" y="2939906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a[1].id</a:t>
            </a:r>
          </a:p>
          <a:p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100307" y="3346364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a[1].age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302451" y="3715696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8302451" y="4190826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302451" y="4614870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100307" y="3766783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a[2].name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9100307" y="4217569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a[2].id</a:t>
            </a:r>
          </a:p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9100307" y="4624027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a[2].age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302451" y="4999685"/>
            <a:ext cx="2940424" cy="1277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8302451" y="5474815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02451" y="5898859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100307" y="5050772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a[3].name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9100307" y="5501558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a[3].id</a:t>
            </a:r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100307" y="5908016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a[3].age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302451" y="6273412"/>
            <a:ext cx="2940424" cy="44336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570257" y="6324149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52" name="直接箭头连接符 51"/>
          <p:cNvCxnSpPr>
            <a:endCxn id="54" idx="0"/>
          </p:cNvCxnSpPr>
          <p:nvPr/>
        </p:nvCxnSpPr>
        <p:spPr>
          <a:xfrm flipH="1">
            <a:off x="6163801" y="1227710"/>
            <a:ext cx="2138650" cy="29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114797" y="1520178"/>
            <a:ext cx="4098008" cy="106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数组 </a:t>
            </a:r>
            <a:r>
              <a:rPr lang="en-US" altLang="zh-CN" dirty="0"/>
              <a:t>a </a:t>
            </a:r>
            <a:r>
              <a:rPr lang="zh-CN" altLang="en-US" dirty="0"/>
              <a:t>的起始地址：</a:t>
            </a:r>
            <a:r>
              <a:rPr lang="en-US" altLang="zh-CN" dirty="0"/>
              <a:t>a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a[0] </a:t>
            </a:r>
            <a:r>
              <a:rPr lang="zh-CN" altLang="en-US" dirty="0"/>
              <a:t>的起始地址：</a:t>
            </a:r>
            <a:r>
              <a:rPr lang="en-US" altLang="zh-CN" dirty="0"/>
              <a:t>&amp;a[0]</a:t>
            </a:r>
            <a:r>
              <a:rPr lang="zh-CN" altLang="en-US" dirty="0"/>
              <a:t>、</a:t>
            </a:r>
            <a:r>
              <a:rPr lang="en-US" altLang="zh-CN" dirty="0"/>
              <a:t>a + 0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a[0].name </a:t>
            </a:r>
            <a:r>
              <a:rPr lang="zh-CN" altLang="en-US" dirty="0"/>
              <a:t>的起始地址：</a:t>
            </a:r>
            <a:r>
              <a:rPr lang="en-US" altLang="zh-CN" dirty="0"/>
              <a:t>&amp;a[0].name</a:t>
            </a:r>
            <a:endParaRPr lang="zh-CN" altLang="en-US" dirty="0"/>
          </a:p>
        </p:txBody>
      </p:sp>
      <p:cxnSp>
        <p:nvCxnSpPr>
          <p:cNvPr id="58" name="直接箭头连接符 57"/>
          <p:cNvCxnSpPr>
            <a:endCxn id="59" idx="0"/>
          </p:cNvCxnSpPr>
          <p:nvPr/>
        </p:nvCxnSpPr>
        <p:spPr>
          <a:xfrm flipH="1">
            <a:off x="6163801" y="3715696"/>
            <a:ext cx="2138650" cy="422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4114797" y="4137815"/>
            <a:ext cx="4098008" cy="403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a[2] </a:t>
            </a:r>
            <a:r>
              <a:rPr lang="zh-CN" altLang="en-US" dirty="0"/>
              <a:t>的起始地址：</a:t>
            </a:r>
            <a:r>
              <a:rPr lang="en-US" altLang="zh-CN" dirty="0"/>
              <a:t>&amp;a[2]</a:t>
            </a:r>
            <a:r>
              <a:rPr lang="zh-CN" altLang="en-US" dirty="0"/>
              <a:t>、</a:t>
            </a:r>
            <a:r>
              <a:rPr lang="en-US" altLang="zh-CN" dirty="0"/>
              <a:t>a + 2</a:t>
            </a: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6163801" y="5481319"/>
            <a:ext cx="2138650" cy="422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4114797" y="5920833"/>
            <a:ext cx="4098008" cy="403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a[3].id </a:t>
            </a:r>
            <a:r>
              <a:rPr lang="zh-CN" altLang="en-US" dirty="0"/>
              <a:t>的起始地址：</a:t>
            </a:r>
            <a:r>
              <a:rPr lang="en-US" altLang="zh-CN" dirty="0"/>
              <a:t>&amp;a[3].id</a:t>
            </a:r>
          </a:p>
        </p:txBody>
      </p:sp>
      <p:sp>
        <p:nvSpPr>
          <p:cNvPr id="65" name="右大括号 64"/>
          <p:cNvSpPr/>
          <p:nvPr/>
        </p:nvSpPr>
        <p:spPr>
          <a:xfrm>
            <a:off x="11314023" y="1164852"/>
            <a:ext cx="323294" cy="12695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1589360" y="1600379"/>
            <a:ext cx="6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a[0]</a:t>
            </a:r>
            <a:endParaRPr lang="zh-CN" altLang="en-US" dirty="0"/>
          </a:p>
        </p:txBody>
      </p:sp>
      <p:sp>
        <p:nvSpPr>
          <p:cNvPr id="67" name="右大括号 66"/>
          <p:cNvSpPr/>
          <p:nvPr/>
        </p:nvSpPr>
        <p:spPr>
          <a:xfrm>
            <a:off x="11314023" y="2456439"/>
            <a:ext cx="323294" cy="12695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1589360" y="2891966"/>
            <a:ext cx="6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a[1]</a:t>
            </a:r>
            <a:endParaRPr lang="zh-CN" altLang="en-US" dirty="0"/>
          </a:p>
        </p:txBody>
      </p:sp>
      <p:sp>
        <p:nvSpPr>
          <p:cNvPr id="76" name="右大括号 75"/>
          <p:cNvSpPr/>
          <p:nvPr/>
        </p:nvSpPr>
        <p:spPr>
          <a:xfrm>
            <a:off x="11314023" y="3737863"/>
            <a:ext cx="323294" cy="12695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1589360" y="4173390"/>
            <a:ext cx="6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a[2]</a:t>
            </a:r>
            <a:endParaRPr lang="zh-CN" altLang="en-US" dirty="0"/>
          </a:p>
        </p:txBody>
      </p:sp>
      <p:sp>
        <p:nvSpPr>
          <p:cNvPr id="78" name="右大括号 77"/>
          <p:cNvSpPr/>
          <p:nvPr/>
        </p:nvSpPr>
        <p:spPr>
          <a:xfrm>
            <a:off x="11314023" y="5007418"/>
            <a:ext cx="323294" cy="12695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11589360" y="5442945"/>
            <a:ext cx="6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a[3]</a:t>
            </a:r>
            <a:endParaRPr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-1" normalizeH="0" baseline="0" noProof="0" dirty="0">
                <a:ln>
                  <a:noFill/>
                </a:ln>
                <a:solidFill>
                  <a:srgbClr val="035B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链式存储内存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2" name="矩形 1"/>
          <p:cNvSpPr/>
          <p:nvPr/>
        </p:nvSpPr>
        <p:spPr>
          <a:xfrm>
            <a:off x="649940" y="2138082"/>
            <a:ext cx="2940424" cy="211051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953" y="1434353"/>
            <a:ext cx="244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struct Student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类型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49940" y="2743200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49940" y="3258766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16936" y="2257547"/>
            <a:ext cx="261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Name : char [15]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4679" y="2841160"/>
            <a:ext cx="17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ID 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92316" y="3307041"/>
            <a:ext cx="10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  <a:t>Age : int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49940" y="3752025"/>
            <a:ext cx="29404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56699" y="3862130"/>
            <a:ext cx="232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next : struct Student *</a:t>
            </a:r>
            <a:endParaRPr lang="zh-CN" altLang="en-US" dirty="0"/>
          </a:p>
        </p:txBody>
      </p:sp>
      <p:sp>
        <p:nvSpPr>
          <p:cNvPr id="6" name="左大括号 5"/>
          <p:cNvSpPr/>
          <p:nvPr/>
        </p:nvSpPr>
        <p:spPr>
          <a:xfrm rot="10800000">
            <a:off x="3702728" y="2138082"/>
            <a:ext cx="428041" cy="1629483"/>
          </a:xfrm>
          <a:prstGeom prst="leftBrace">
            <a:avLst>
              <a:gd name="adj1" fmla="val 8333"/>
              <a:gd name="adj2" fmla="val 494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30769" y="2778843"/>
            <a:ext cx="108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数据域</a:t>
            </a:r>
          </a:p>
        </p:txBody>
      </p:sp>
      <p:sp>
        <p:nvSpPr>
          <p:cNvPr id="9" name="左大括号 8"/>
          <p:cNvSpPr/>
          <p:nvPr/>
        </p:nvSpPr>
        <p:spPr>
          <a:xfrm rot="10800000">
            <a:off x="3702726" y="3788936"/>
            <a:ext cx="428041" cy="459657"/>
          </a:xfrm>
          <a:prstGeom prst="leftBrace">
            <a:avLst>
              <a:gd name="adj1" fmla="val 8333"/>
              <a:gd name="adj2" fmla="val 494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30768" y="3879261"/>
            <a:ext cx="91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指针域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22513" y="1530716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322513" y="1857039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411659" y="2018638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0x12cede704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879977" y="1619019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5" name="直接连接符 44"/>
          <p:cNvCxnSpPr/>
          <p:nvPr/>
        </p:nvCxnSpPr>
        <p:spPr>
          <a:xfrm>
            <a:off x="7879977" y="1945342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969123" y="2106941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0x1fd08dad8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862918" y="3121065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5862918" y="3447388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952064" y="3608987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0x1293079e2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5952064" y="5061466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5952064" y="5387789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6041210" y="5549388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0x1b6b008b0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8061235" y="3978319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64" name="直接连接符 63"/>
          <p:cNvCxnSpPr/>
          <p:nvPr/>
        </p:nvCxnSpPr>
        <p:spPr>
          <a:xfrm>
            <a:off x="8061235" y="4304642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8150381" y="4466241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0x178a3a399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9986683" y="2595066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1" name="直接连接符 80"/>
          <p:cNvCxnSpPr/>
          <p:nvPr/>
        </p:nvCxnSpPr>
        <p:spPr>
          <a:xfrm>
            <a:off x="9986683" y="2921389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10075829" y="3082988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0x137bb80e2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9986683" y="4828289"/>
            <a:ext cx="1667435" cy="10078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4" name="直接连接符 83"/>
          <p:cNvCxnSpPr/>
          <p:nvPr/>
        </p:nvCxnSpPr>
        <p:spPr>
          <a:xfrm>
            <a:off x="9986683" y="5154612"/>
            <a:ext cx="16674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075829" y="5316211"/>
            <a:ext cx="157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NULL(</a:t>
            </a:r>
            <a:r>
              <a:rPr lang="zh-CN" altLang="en-US" dirty="0"/>
              <a:t>空指针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3138457" y="547137"/>
            <a:ext cx="2281517" cy="73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Head</a:t>
            </a:r>
            <a:r>
              <a:rPr lang="zh-CN" altLang="en-US" dirty="0"/>
              <a:t>：</a:t>
            </a:r>
            <a:r>
              <a:rPr lang="en-US" altLang="zh-CN" dirty="0"/>
              <a:t>1da7ff888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指向头结点的指针</a:t>
            </a:r>
          </a:p>
        </p:txBody>
      </p:sp>
      <p:cxnSp>
        <p:nvCxnSpPr>
          <p:cNvPr id="88" name="直接箭头连接符 87"/>
          <p:cNvCxnSpPr>
            <a:stCxn id="86" idx="2"/>
          </p:cNvCxnSpPr>
          <p:nvPr/>
        </p:nvCxnSpPr>
        <p:spPr>
          <a:xfrm>
            <a:off x="4279216" y="1282851"/>
            <a:ext cx="1043297" cy="247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24" idx="3"/>
          </p:cNvCxnSpPr>
          <p:nvPr/>
        </p:nvCxnSpPr>
        <p:spPr>
          <a:xfrm flipV="1">
            <a:off x="6989948" y="1619019"/>
            <a:ext cx="889526" cy="58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H="1">
            <a:off x="5862918" y="2339711"/>
            <a:ext cx="2016556" cy="781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51" idx="2"/>
          </p:cNvCxnSpPr>
          <p:nvPr/>
        </p:nvCxnSpPr>
        <p:spPr>
          <a:xfrm flipH="1">
            <a:off x="5952064" y="4128925"/>
            <a:ext cx="744572" cy="932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60" idx="3"/>
          </p:cNvCxnSpPr>
          <p:nvPr/>
        </p:nvCxnSpPr>
        <p:spPr>
          <a:xfrm flipV="1">
            <a:off x="7619499" y="3978319"/>
            <a:ext cx="441736" cy="1755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71" idx="3"/>
          </p:cNvCxnSpPr>
          <p:nvPr/>
        </p:nvCxnSpPr>
        <p:spPr>
          <a:xfrm flipV="1">
            <a:off x="9728670" y="2553358"/>
            <a:ext cx="258013" cy="209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80" idx="2"/>
          </p:cNvCxnSpPr>
          <p:nvPr/>
        </p:nvCxnSpPr>
        <p:spPr>
          <a:xfrm flipH="1">
            <a:off x="9986683" y="3602925"/>
            <a:ext cx="833718" cy="122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7798766" y="5997747"/>
            <a:ext cx="2281517" cy="735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Tail</a:t>
            </a:r>
            <a:r>
              <a:rPr lang="zh-CN" altLang="en-US" dirty="0"/>
              <a:t>：</a:t>
            </a:r>
            <a:r>
              <a:rPr lang="en-US" altLang="zh-CN" dirty="0"/>
              <a:t>0x137bb80e2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指向尾结点的指针</a:t>
            </a:r>
          </a:p>
        </p:txBody>
      </p:sp>
      <p:cxnSp>
        <p:nvCxnSpPr>
          <p:cNvPr id="113" name="直接箭头连接符 112"/>
          <p:cNvCxnSpPr>
            <a:stCxn id="112" idx="0"/>
          </p:cNvCxnSpPr>
          <p:nvPr/>
        </p:nvCxnSpPr>
        <p:spPr>
          <a:xfrm flipV="1">
            <a:off x="8939525" y="4835573"/>
            <a:ext cx="1047158" cy="116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528917" y="5199997"/>
            <a:ext cx="4876800" cy="106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可在头节点前，尾节点后设置数据域为空（或者链表长度）的哑结点（哨兵节点），确保结点处理的一致性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!!框 1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7" name="文本框 7"/>
          <p:cNvSpPr/>
          <p:nvPr/>
        </p:nvSpPr>
        <p:spPr>
          <a:xfrm>
            <a:off x="5670946" y="537480"/>
            <a:ext cx="4432277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trike="noStrike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创建一个链表（代码模板）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4" y="1059246"/>
            <a:ext cx="4071607" cy="5549152"/>
          </a:xfrm>
          <a:prstGeom prst="rect">
            <a:avLst/>
          </a:prstGeom>
        </p:spPr>
      </p:pic>
      <p:grpSp>
        <p:nvGrpSpPr>
          <p:cNvPr id="4" name="组合 2"/>
          <p:cNvGrpSpPr/>
          <p:nvPr/>
        </p:nvGrpSpPr>
        <p:grpSpPr>
          <a:xfrm>
            <a:off x="5090673" y="1310477"/>
            <a:ext cx="501840" cy="501840"/>
            <a:chOff x="787680" y="1482480"/>
            <a:chExt cx="501840" cy="501840"/>
          </a:xfrm>
        </p:grpSpPr>
        <p:sp>
          <p:nvSpPr>
            <p:cNvPr id="5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6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7" name="文本框 9"/>
          <p:cNvSpPr/>
          <p:nvPr/>
        </p:nvSpPr>
        <p:spPr>
          <a:xfrm>
            <a:off x="5712399" y="13104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类型定义：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94" y="1875561"/>
            <a:ext cx="3515216" cy="6858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70946" y="2757209"/>
            <a:ext cx="520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typedef </a:t>
            </a:r>
            <a:r>
              <a:rPr lang="zh-CN" altLang="en-US" dirty="0"/>
              <a:t>并非单纯的字符串替换，而是类型定义</a:t>
            </a:r>
          </a:p>
        </p:txBody>
      </p:sp>
      <p:grpSp>
        <p:nvGrpSpPr>
          <p:cNvPr id="14" name="组合 2"/>
          <p:cNvGrpSpPr/>
          <p:nvPr/>
        </p:nvGrpSpPr>
        <p:grpSpPr>
          <a:xfrm>
            <a:off x="5090673" y="3729953"/>
            <a:ext cx="501840" cy="501840"/>
            <a:chOff x="787680" y="1482480"/>
            <a:chExt cx="501840" cy="501840"/>
          </a:xfrm>
        </p:grpSpPr>
        <p:sp>
          <p:nvSpPr>
            <p:cNvPr id="15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16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17" name="文本框 9"/>
          <p:cNvSpPr/>
          <p:nvPr/>
        </p:nvSpPr>
        <p:spPr>
          <a:xfrm>
            <a:off x="5712399" y="3729953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结构定义：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94" y="4414336"/>
            <a:ext cx="1867161" cy="139084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355105" y="4964713"/>
            <a:ext cx="384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值域 </a:t>
            </a:r>
            <a:r>
              <a:rPr lang="en-US" altLang="zh-CN" dirty="0"/>
              <a:t>+ </a:t>
            </a:r>
            <a:r>
              <a:rPr lang="zh-CN" altLang="en-US" dirty="0"/>
              <a:t>指针域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申请空间：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21143" y="1187632"/>
            <a:ext cx="9726706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使用一个指针前，务必使它指向合法的空间（空指针、野指针）；在 </a:t>
            </a:r>
            <a:r>
              <a:rPr lang="en-US" altLang="zh-CN" dirty="0"/>
              <a:t>C </a:t>
            </a:r>
            <a:r>
              <a:rPr lang="zh-CN" altLang="en-US" dirty="0"/>
              <a:t>语言中有以下几种方式：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通过 </a:t>
            </a:r>
            <a:r>
              <a:rPr lang="en-US" altLang="zh-CN" b="1" dirty="0"/>
              <a:t>&amp; </a:t>
            </a:r>
            <a:r>
              <a:rPr lang="zh-CN" altLang="en-US" b="1" dirty="0"/>
              <a:t>使指针指向某对象：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当使用 </a:t>
            </a:r>
            <a:r>
              <a:rPr lang="en-US" altLang="zh-CN" dirty="0"/>
              <a:t>&amp; </a:t>
            </a:r>
            <a:r>
              <a:rPr lang="zh-CN" altLang="en-US" dirty="0"/>
              <a:t>来获取一个对象的地址时，需要一个已经定义的、有实体的对象。在链表的使用场景中，通常无法事先声明所有可能需要的节点。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另一个常见错误：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将另一个同类型的</a:t>
            </a:r>
            <a:r>
              <a:rPr lang="en-US" altLang="zh-CN" b="1" dirty="0"/>
              <a:t>(</a:t>
            </a:r>
            <a:r>
              <a:rPr lang="zh-CN" altLang="en-US" b="1" dirty="0"/>
              <a:t>已指向具体对象的</a:t>
            </a:r>
            <a:r>
              <a:rPr lang="en-US" altLang="zh-CN" b="1" dirty="0"/>
              <a:t>)</a:t>
            </a:r>
            <a:r>
              <a:rPr lang="zh-CN" altLang="en-US" b="1" dirty="0"/>
              <a:t>指针赋给它：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需要一个已经指向合法内存的指针。在链表的情况下，这种方法通常用于遍历或修改链表，而不是创建新的节点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malloc </a:t>
            </a:r>
            <a:r>
              <a:rPr lang="zh-CN" altLang="en-US" b="1" dirty="0"/>
              <a:t>函数给指针分配一块空间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34" y="3352684"/>
            <a:ext cx="2629267" cy="16766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5765" y="3200461"/>
            <a:ext cx="286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你知道有什么问题吗？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85765" y="3657539"/>
            <a:ext cx="6642847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返回了一个局部变量的地址，这个地址指向的内存区域在函数执行完毕后不再有效（悬挂指针）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91" y="685017"/>
            <a:ext cx="5725324" cy="4286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创建结点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34364" y="2637530"/>
            <a:ext cx="51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务必保证每一个结构成员都被显式初始化！！！</a:t>
            </a:r>
          </a:p>
        </p:txBody>
      </p:sp>
      <p:grpSp>
        <p:nvGrpSpPr>
          <p:cNvPr id="9" name="组合 2"/>
          <p:cNvGrpSpPr/>
          <p:nvPr/>
        </p:nvGrpSpPr>
        <p:grpSpPr>
          <a:xfrm>
            <a:off x="5732725" y="179926"/>
            <a:ext cx="501840" cy="501840"/>
            <a:chOff x="787680" y="1482480"/>
            <a:chExt cx="501840" cy="501840"/>
          </a:xfrm>
        </p:grpSpPr>
        <p:sp>
          <p:nvSpPr>
            <p:cNvPr id="11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12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13" name="文本框 9"/>
          <p:cNvSpPr/>
          <p:nvPr/>
        </p:nvSpPr>
        <p:spPr>
          <a:xfrm>
            <a:off x="6354451" y="179926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在尾部插入结点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2822196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51" y="762448"/>
            <a:ext cx="3867690" cy="19814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49" y="762448"/>
            <a:ext cx="2715004" cy="1638529"/>
          </a:xfrm>
          <a:prstGeom prst="rect">
            <a:avLst/>
          </a:prstGeom>
        </p:spPr>
      </p:pic>
      <p:grpSp>
        <p:nvGrpSpPr>
          <p:cNvPr id="21" name="组合 2"/>
          <p:cNvGrpSpPr/>
          <p:nvPr/>
        </p:nvGrpSpPr>
        <p:grpSpPr>
          <a:xfrm>
            <a:off x="833943" y="3275962"/>
            <a:ext cx="501840" cy="501840"/>
            <a:chOff x="787680" y="1482480"/>
            <a:chExt cx="501840" cy="501840"/>
          </a:xfrm>
        </p:grpSpPr>
        <p:sp>
          <p:nvSpPr>
            <p:cNvPr id="22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23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24" name="文本框 9"/>
          <p:cNvSpPr/>
          <p:nvPr/>
        </p:nvSpPr>
        <p:spPr>
          <a:xfrm>
            <a:off x="1455669" y="3275962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双向链表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7663" y="5545649"/>
            <a:ext cx="519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多了一个指向前驱元素的域，</a:t>
            </a:r>
            <a:endParaRPr lang="en-US" altLang="zh-CN" b="1" dirty="0"/>
          </a:p>
          <a:p>
            <a:r>
              <a:rPr lang="zh-CN" altLang="en-US" b="1" dirty="0"/>
              <a:t>插入和删除的同时维护 </a:t>
            </a:r>
            <a:r>
              <a:rPr lang="en-US" altLang="zh-CN" b="1" dirty="0" err="1"/>
              <a:t>prev</a:t>
            </a:r>
            <a:r>
              <a:rPr lang="en-US" altLang="zh-CN" b="1" dirty="0"/>
              <a:t> </a:t>
            </a:r>
            <a:r>
              <a:rPr lang="zh-CN" altLang="en-US" b="1" dirty="0"/>
              <a:t>域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9" y="3955260"/>
            <a:ext cx="1657581" cy="1438476"/>
          </a:xfrm>
          <a:prstGeom prst="rect">
            <a:avLst/>
          </a:prstGeom>
        </p:spPr>
      </p:pic>
      <p:grpSp>
        <p:nvGrpSpPr>
          <p:cNvPr id="27" name="组合 2"/>
          <p:cNvGrpSpPr/>
          <p:nvPr/>
        </p:nvGrpSpPr>
        <p:grpSpPr>
          <a:xfrm>
            <a:off x="6006512" y="3281518"/>
            <a:ext cx="501840" cy="501840"/>
            <a:chOff x="787680" y="1482480"/>
            <a:chExt cx="501840" cy="501840"/>
          </a:xfrm>
        </p:grpSpPr>
        <p:sp>
          <p:nvSpPr>
            <p:cNvPr id="28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29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718952" y="5581215"/>
            <a:ext cx="51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建好链后成环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38" y="3786865"/>
            <a:ext cx="3157354" cy="16583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遍历链表：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2822196"/>
            <a:ext cx="602640" cy="602640"/>
          </a:xfrm>
          <a:prstGeom prst="rect">
            <a:avLst/>
          </a:prstGeom>
          <a:ln w="0">
            <a:noFill/>
          </a:ln>
        </p:spPr>
      </p:pic>
      <p:grpSp>
        <p:nvGrpSpPr>
          <p:cNvPr id="4" name="组合 2"/>
          <p:cNvGrpSpPr/>
          <p:nvPr/>
        </p:nvGrpSpPr>
        <p:grpSpPr>
          <a:xfrm>
            <a:off x="5942792" y="188733"/>
            <a:ext cx="501840" cy="501840"/>
            <a:chOff x="787680" y="1482480"/>
            <a:chExt cx="501840" cy="501840"/>
          </a:xfrm>
        </p:grpSpPr>
        <p:sp>
          <p:nvSpPr>
            <p:cNvPr id="6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10" name="文本框 9"/>
          <p:cNvSpPr/>
          <p:nvPr/>
        </p:nvSpPr>
        <p:spPr>
          <a:xfrm>
            <a:off x="6564518" y="159292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遍历循环链表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5607" y="3564356"/>
            <a:ext cx="798271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如果涉及了删除结点操作，建议使用双向链表！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考试的时候可以不 </a:t>
            </a:r>
            <a:r>
              <a:rPr lang="en-US" altLang="zh-CN" dirty="0"/>
              <a:t>free</a:t>
            </a:r>
            <a:endParaRPr lang="zh-CN" altLang="en-US" dirty="0"/>
          </a:p>
        </p:txBody>
      </p:sp>
      <p:grpSp>
        <p:nvGrpSpPr>
          <p:cNvPr id="23" name="组合 2"/>
          <p:cNvGrpSpPr/>
          <p:nvPr/>
        </p:nvGrpSpPr>
        <p:grpSpPr>
          <a:xfrm>
            <a:off x="384687" y="3197505"/>
            <a:ext cx="501840" cy="501840"/>
            <a:chOff x="787680" y="1482480"/>
            <a:chExt cx="501840" cy="501840"/>
          </a:xfrm>
        </p:grpSpPr>
        <p:sp>
          <p:nvSpPr>
            <p:cNvPr id="24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25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26" name="文本框 9"/>
          <p:cNvSpPr/>
          <p:nvPr/>
        </p:nvSpPr>
        <p:spPr>
          <a:xfrm>
            <a:off x="912120" y="3206992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删除节点：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3" y="4582646"/>
            <a:ext cx="5585729" cy="2022901"/>
          </a:xfrm>
          <a:prstGeom prst="rect">
            <a:avLst/>
          </a:prstGeom>
        </p:spPr>
      </p:pic>
      <p:grpSp>
        <p:nvGrpSpPr>
          <p:cNvPr id="31" name="组合 2"/>
          <p:cNvGrpSpPr/>
          <p:nvPr/>
        </p:nvGrpSpPr>
        <p:grpSpPr>
          <a:xfrm>
            <a:off x="5980008" y="3433647"/>
            <a:ext cx="501840" cy="501840"/>
            <a:chOff x="787680" y="1482480"/>
            <a:chExt cx="501840" cy="501840"/>
          </a:xfrm>
        </p:grpSpPr>
        <p:sp>
          <p:nvSpPr>
            <p:cNvPr id="32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33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34" name="文本框 9"/>
          <p:cNvSpPr/>
          <p:nvPr/>
        </p:nvSpPr>
        <p:spPr>
          <a:xfrm>
            <a:off x="6481848" y="343364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插入结点 </a:t>
            </a:r>
            <a:r>
              <a:rPr lang="en-US" altLang="zh-CN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 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在结点 </a:t>
            </a:r>
            <a:r>
              <a:rPr lang="en-US" altLang="zh-CN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 </a:t>
            </a: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之后（以双向链表为例）：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2" y="4029331"/>
            <a:ext cx="5541801" cy="260614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7" y="1012464"/>
            <a:ext cx="4382112" cy="92405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18" y="1012464"/>
            <a:ext cx="3019846" cy="120031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VmNGY4NzkzM2IxZjY4ZWNhZTIxMjMwYTA0YTQxN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</a:majorFont>
      <a:minorFont>
        <a:latin typeface="等线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1468</Words>
  <Application>Microsoft Office PowerPoint</Application>
  <PresentationFormat>宽屏</PresentationFormat>
  <Paragraphs>350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Quartz</vt:lpstr>
      <vt:lpstr>等线</vt:lpstr>
      <vt:lpstr>微软雅黑</vt:lpstr>
      <vt:lpstr>Arial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yanzeng zhao</dc:creator>
  <cp:lastModifiedBy>奇宣 吴</cp:lastModifiedBy>
  <cp:revision>102</cp:revision>
  <dcterms:created xsi:type="dcterms:W3CDTF">2020-05-01T07:29:00Z</dcterms:created>
  <dcterms:modified xsi:type="dcterms:W3CDTF">2025-03-11T15:15:16Z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宽屏</vt:lpwstr>
  </property>
  <property fmtid="{D5CDD505-2E9C-101B-9397-08002B2CF9AE}" pid="4" name="Slides">
    <vt:i4>15</vt:i4>
  </property>
  <property fmtid="{D5CDD505-2E9C-101B-9397-08002B2CF9AE}" pid="5" name="ICV">
    <vt:lpwstr>CC504A06439F40FDBADDD2C6BBD3F5AD_12</vt:lpwstr>
  </property>
  <property fmtid="{D5CDD505-2E9C-101B-9397-08002B2CF9AE}" pid="6" name="KSOProductBuildVer">
    <vt:lpwstr>2052-12.1.0.16729</vt:lpwstr>
  </property>
</Properties>
</file>